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84d63b5a9b_4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84d63b5a9b_4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84d63b5a9b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84d63b5a9b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84d63b5a9b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84d63b5a9b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4d63b5a9b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84d63b5a9b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84d63b5a9b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84d63b5a9b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84d63b5a9b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84d63b5a9b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84d63b5a9b_4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84d63b5a9b_4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84d63b5a9b_4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84d63b5a9b_4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84d63b5a9b_1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84d63b5a9b_1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84d63b5a9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84d63b5a9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84d63b5a9b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84d63b5a9b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84d63b5a9b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84d63b5a9b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84d63b5a9b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84d63b5a9b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84d63b5a9b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84d63b5a9b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84d63b5a9b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84d63b5a9b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84d63b5a9b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84d63b5a9b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breakingdefense.com/2023/05/zero-trust-sure-as-heck-might-have-helped-stop-discord-leaks-pentagon-cio/" TargetMode="External"/><Relationship Id="rId4" Type="http://schemas.openxmlformats.org/officeDocument/2006/relationships/hyperlink" Target="https://lup.lub.lu.se/luur/download?func=downloadFile&amp;recordOId=9123176&amp;fileOId=9123197" TargetMode="External"/><Relationship Id="rId11" Type="http://schemas.openxmlformats.org/officeDocument/2006/relationships/hyperlink" Target="https://github.com/ashwin-patil/threat-hunting-with-notebooks" TargetMode="External"/><Relationship Id="rId10" Type="http://schemas.openxmlformats.org/officeDocument/2006/relationships/hyperlink" Target="https://www.greynoise.io/greynoise-product#:~:text=GreyNoise%20identifies%20internet%20scanners%20and,and%20get%20back%20to%20business" TargetMode="External"/><Relationship Id="rId9" Type="http://schemas.openxmlformats.org/officeDocument/2006/relationships/hyperlink" Target="http://securitypreview.zscaler.com/" TargetMode="External"/><Relationship Id="rId5" Type="http://schemas.openxmlformats.org/officeDocument/2006/relationships/hyperlink" Target="https://www.researchgate.net/profile/A-Shaji-George/publication/354190628_XDR_The_Evolution_of_Endpoint_Security_Solutions_-Superior_Extensibility_and_Analytics_to_Satisfy_the_Organizational_Needs_of_the_Future/links/612a43f6c69a4e4879615cdc/XDR-The-Evolution-of-Endpoint-Security-Solutions-Superior-Extensibility-and-Analytics-to-Satisfy-the-Organizational-Needs-of-the-Future.pdf" TargetMode="External"/><Relationship Id="rId6" Type="http://schemas.openxmlformats.org/officeDocument/2006/relationships/hyperlink" Target="https://ieeexplore.ieee.org/abstract/document/9585170?casa_token=wOnCAoOfPqQAAAAA:YpRGCUOCQvkG-vEp6vAu--EeG-LeMPAlNk32SyRhlf_VRDjnVhD2TbFShebXYOn5iVtm4RXxBZqKEA" TargetMode="External"/><Relationship Id="rId7" Type="http://schemas.openxmlformats.org/officeDocument/2006/relationships/hyperlink" Target="https://www.sciencedirect.com/science/article/pii/S0167404821002601" TargetMode="External"/><Relationship Id="rId8" Type="http://schemas.openxmlformats.org/officeDocument/2006/relationships/hyperlink" Target="https://www.extrahop.com/products/enterprise/#:~:text=ExtraHop%20Reveal(x)%20Enterprise%20is,and%20intelligent%20response%20at%20scal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955725"/>
            <a:ext cx="5017500" cy="2370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Effectiveness of a Zero Trust Model for the Threat Hunting and Responding</a:t>
            </a:r>
            <a:endParaRPr/>
          </a:p>
        </p:txBody>
      </p:sp>
      <p:sp>
        <p:nvSpPr>
          <p:cNvPr id="135" name="Google Shape;135;p13"/>
          <p:cNvSpPr txBox="1"/>
          <p:nvPr>
            <p:ph idx="1" type="subTitle"/>
          </p:nvPr>
        </p:nvSpPr>
        <p:spPr>
          <a:xfrm>
            <a:off x="5083950" y="3643450"/>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Brandon Burden and Larry Baucum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3-</a:t>
            </a:r>
            <a:r>
              <a:rPr lang="en"/>
              <a:t>Never trust, always verify</a:t>
            </a:r>
            <a:endParaRPr/>
          </a:p>
        </p:txBody>
      </p:sp>
      <p:sp>
        <p:nvSpPr>
          <p:cNvPr id="195" name="Google Shape;195;p22"/>
          <p:cNvSpPr txBox="1"/>
          <p:nvPr>
            <p:ph idx="1" type="body"/>
          </p:nvPr>
        </p:nvSpPr>
        <p:spPr>
          <a:xfrm>
            <a:off x="1297500" y="1567550"/>
            <a:ext cx="3619800" cy="3340500"/>
          </a:xfrm>
          <a:prstGeom prst="rect">
            <a:avLst/>
          </a:prstGeom>
        </p:spPr>
        <p:txBody>
          <a:bodyPr anchorCtr="0" anchor="t" bIns="91425" lIns="91425" spcFirstLastPara="1" rIns="91425" wrap="square" tIns="91425">
            <a:normAutofit fontScale="77500" lnSpcReduction="20000"/>
          </a:bodyPr>
          <a:lstStyle/>
          <a:p>
            <a:pPr indent="-292576" lvl="0" marL="457200" rtl="0" algn="l">
              <a:spcBef>
                <a:spcPts val="0"/>
              </a:spcBef>
              <a:spcAft>
                <a:spcPts val="0"/>
              </a:spcAft>
              <a:buSzPct val="100000"/>
              <a:buChar char="●"/>
            </a:pPr>
            <a:r>
              <a:rPr lang="en"/>
              <a:t>G</a:t>
            </a:r>
            <a:r>
              <a:rPr lang="en"/>
              <a:t>aining increasing attention in both research and practical applications</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lang="en"/>
              <a:t>Practitioners have mainly addressed organizational benefits of zero-trust as well as migration strategies.</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lang="en"/>
              <a:t>The literature lacks empirical insights that provide quantitative evaluations of zero-trust's benefits and drawbacks.</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lang="en"/>
              <a:t>To facilitate this research effort, the objective is to consolidate the current state of knowledge surrounding zero-trust and identify gaps in the existing literature.</a:t>
            </a:r>
            <a:endParaRPr/>
          </a:p>
        </p:txBody>
      </p:sp>
      <p:pic>
        <p:nvPicPr>
          <p:cNvPr id="196" name="Google Shape;196;p22"/>
          <p:cNvPicPr preferRelativeResize="0"/>
          <p:nvPr/>
        </p:nvPicPr>
        <p:blipFill>
          <a:blip r:embed="rId3">
            <a:alphaModFix/>
          </a:blip>
          <a:stretch>
            <a:fillRect/>
          </a:stretch>
        </p:blipFill>
        <p:spPr>
          <a:xfrm>
            <a:off x="5054350" y="1901950"/>
            <a:ext cx="3909050" cy="195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 4-</a:t>
            </a:r>
            <a:r>
              <a:rPr lang="en"/>
              <a:t>Zero Trust: The What, How, Why, and When</a:t>
            </a:r>
            <a:endParaRPr/>
          </a:p>
        </p:txBody>
      </p:sp>
      <p:sp>
        <p:nvSpPr>
          <p:cNvPr id="202" name="Google Shape;202;p23"/>
          <p:cNvSpPr txBox="1"/>
          <p:nvPr>
            <p:ph idx="1" type="body"/>
          </p:nvPr>
        </p:nvSpPr>
        <p:spPr>
          <a:xfrm>
            <a:off x="1297500" y="1567550"/>
            <a:ext cx="3619800" cy="30549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a:t>C</a:t>
            </a:r>
            <a:r>
              <a:rPr lang="en"/>
              <a:t>ollect extensive information about user activity to </a:t>
            </a:r>
            <a:r>
              <a:rPr lang="en"/>
              <a:t>introduce </a:t>
            </a:r>
            <a:r>
              <a:rPr lang="en"/>
              <a:t>potential significant risk to the privacy of system users.</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Using analytics for situational information, including location, time of day, device type, enables a zero trust policy-based access decision to be made effectively</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Another approach to zero trust is through Gartner’s continuous adaptive risk and trust assessment.</a:t>
            </a:r>
            <a:endParaRPr/>
          </a:p>
        </p:txBody>
      </p:sp>
      <p:pic>
        <p:nvPicPr>
          <p:cNvPr id="203" name="Google Shape;203;p23"/>
          <p:cNvPicPr preferRelativeResize="0"/>
          <p:nvPr/>
        </p:nvPicPr>
        <p:blipFill>
          <a:blip r:embed="rId3">
            <a:alphaModFix/>
          </a:blip>
          <a:stretch>
            <a:fillRect/>
          </a:stretch>
        </p:blipFill>
        <p:spPr>
          <a:xfrm>
            <a:off x="5069700" y="1460250"/>
            <a:ext cx="3921900" cy="2487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5 - ExtraHop Reveal(x)</a:t>
            </a:r>
            <a:endParaRPr/>
          </a:p>
        </p:txBody>
      </p:sp>
      <p:sp>
        <p:nvSpPr>
          <p:cNvPr id="209" name="Google Shape;209;p24"/>
          <p:cNvSpPr txBox="1"/>
          <p:nvPr>
            <p:ph idx="1" type="body"/>
          </p:nvPr>
        </p:nvSpPr>
        <p:spPr>
          <a:xfrm>
            <a:off x="1297500" y="1567550"/>
            <a:ext cx="2705400" cy="29112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a:t>ExtraHop Reveal(x) provides network detection and response.</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ExtraHop has many customizable dashboards that can pinpoint whatever you want to track.</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Uses machine learning to improve accuracy and precision of monitoring.</a:t>
            </a:r>
            <a:endParaRPr/>
          </a:p>
        </p:txBody>
      </p:sp>
      <p:pic>
        <p:nvPicPr>
          <p:cNvPr id="210" name="Google Shape;210;p24"/>
          <p:cNvPicPr preferRelativeResize="0"/>
          <p:nvPr/>
        </p:nvPicPr>
        <p:blipFill>
          <a:blip r:embed="rId3">
            <a:alphaModFix/>
          </a:blip>
          <a:stretch>
            <a:fillRect/>
          </a:stretch>
        </p:blipFill>
        <p:spPr>
          <a:xfrm>
            <a:off x="4155300" y="1307850"/>
            <a:ext cx="4922400" cy="34973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 6 - Zscaler Internet Threat Exposure Analysis </a:t>
            </a:r>
            <a:endParaRPr/>
          </a:p>
        </p:txBody>
      </p:sp>
      <p:sp>
        <p:nvSpPr>
          <p:cNvPr id="216" name="Google Shape;216;p25"/>
          <p:cNvSpPr txBox="1"/>
          <p:nvPr>
            <p:ph idx="1" type="body"/>
          </p:nvPr>
        </p:nvSpPr>
        <p:spPr>
          <a:xfrm>
            <a:off x="1297500" y="1567550"/>
            <a:ext cx="3274500" cy="2911200"/>
          </a:xfrm>
          <a:prstGeom prst="rect">
            <a:avLst/>
          </a:prstGeom>
        </p:spPr>
        <p:txBody>
          <a:bodyPr anchorCtr="0" anchor="t" bIns="91425" lIns="91425" spcFirstLastPara="1" rIns="91425" wrap="square" tIns="91425">
            <a:normAutofit fontScale="92500" lnSpcReduction="10000"/>
          </a:bodyPr>
          <a:lstStyle/>
          <a:p>
            <a:pPr indent="-304958" lvl="0" marL="457200" rtl="0" algn="l">
              <a:spcBef>
                <a:spcPts val="0"/>
              </a:spcBef>
              <a:spcAft>
                <a:spcPts val="0"/>
              </a:spcAft>
              <a:buSzPct val="100000"/>
              <a:buChar char="●"/>
            </a:pPr>
            <a:r>
              <a:rPr lang="en"/>
              <a:t>Zscaler is a zero-trust cloud security company with many threat hunting features.</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Tests data protection and overall risk assessment using </a:t>
            </a:r>
            <a:r>
              <a:rPr lang="en"/>
              <a:t>HTTP and HTTPS protocols.</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Provides a report on your current threat exposure that includes recommendations for better security.</a:t>
            </a:r>
            <a:endParaRPr/>
          </a:p>
        </p:txBody>
      </p:sp>
      <p:pic>
        <p:nvPicPr>
          <p:cNvPr id="217" name="Google Shape;217;p25"/>
          <p:cNvPicPr preferRelativeResize="0"/>
          <p:nvPr/>
        </p:nvPicPr>
        <p:blipFill>
          <a:blip r:embed="rId3">
            <a:alphaModFix/>
          </a:blip>
          <a:stretch>
            <a:fillRect/>
          </a:stretch>
        </p:blipFill>
        <p:spPr>
          <a:xfrm>
            <a:off x="4724400" y="1307850"/>
            <a:ext cx="4267201" cy="3417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7 - GreyNoise</a:t>
            </a:r>
            <a:endParaRPr/>
          </a:p>
        </p:txBody>
      </p:sp>
      <p:sp>
        <p:nvSpPr>
          <p:cNvPr id="223" name="Google Shape;223;p26"/>
          <p:cNvSpPr txBox="1"/>
          <p:nvPr>
            <p:ph idx="1" type="body"/>
          </p:nvPr>
        </p:nvSpPr>
        <p:spPr>
          <a:xfrm>
            <a:off x="1297500" y="1567550"/>
            <a:ext cx="3274500" cy="2911200"/>
          </a:xfrm>
          <a:prstGeom prst="rect">
            <a:avLst/>
          </a:prstGeom>
        </p:spPr>
        <p:txBody>
          <a:bodyPr anchorCtr="0" anchor="t" bIns="91425" lIns="91425" spcFirstLastPara="1" rIns="91425" wrap="square" tIns="91425">
            <a:normAutofit fontScale="77500" lnSpcReduction="10000"/>
          </a:bodyPr>
          <a:lstStyle/>
          <a:p>
            <a:pPr indent="-292576" lvl="0" marL="457200" rtl="0" algn="l">
              <a:spcBef>
                <a:spcPts val="0"/>
              </a:spcBef>
              <a:spcAft>
                <a:spcPts val="0"/>
              </a:spcAft>
              <a:buSzPct val="100000"/>
              <a:buChar char="●"/>
            </a:pPr>
            <a:r>
              <a:rPr lang="en"/>
              <a:t>GreyNoise is a threat hunting tool that shows IP addresses linked to malicious or suspect behaviour and displays various threat intelligence data on them.</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lang="en"/>
              <a:t>GreyNoise is easily integrated into a system with its compatibility and automation. </a:t>
            </a:r>
            <a:endParaRPr/>
          </a:p>
          <a:p>
            <a:pPr indent="0" lvl="0" marL="457200" rtl="0" algn="l">
              <a:spcBef>
                <a:spcPts val="1200"/>
              </a:spcBef>
              <a:spcAft>
                <a:spcPts val="0"/>
              </a:spcAft>
              <a:buNone/>
            </a:pPr>
            <a:r>
              <a:t/>
            </a:r>
            <a:endParaRPr/>
          </a:p>
          <a:p>
            <a:pPr indent="-292576" lvl="0" marL="457200" rtl="0" algn="l">
              <a:spcBef>
                <a:spcPts val="1200"/>
              </a:spcBef>
              <a:spcAft>
                <a:spcPts val="0"/>
              </a:spcAft>
              <a:buSzPct val="100000"/>
              <a:buChar char="●"/>
            </a:pPr>
            <a:r>
              <a:rPr lang="en"/>
              <a:t>GreyNoise has amazing threat hunting features that include ip address block, alerts,  similar behavior,  and timelines.</a:t>
            </a:r>
            <a:endParaRPr/>
          </a:p>
          <a:p>
            <a:pPr indent="0" lvl="0" marL="0" rtl="0" algn="l">
              <a:spcBef>
                <a:spcPts val="1200"/>
              </a:spcBef>
              <a:spcAft>
                <a:spcPts val="1200"/>
              </a:spcAft>
              <a:buNone/>
            </a:pPr>
            <a:r>
              <a:t/>
            </a:r>
            <a:endParaRPr/>
          </a:p>
        </p:txBody>
      </p:sp>
      <p:pic>
        <p:nvPicPr>
          <p:cNvPr id="224" name="Google Shape;224;p26"/>
          <p:cNvPicPr preferRelativeResize="0"/>
          <p:nvPr/>
        </p:nvPicPr>
        <p:blipFill>
          <a:blip r:embed="rId3">
            <a:alphaModFix/>
          </a:blip>
          <a:stretch>
            <a:fillRect/>
          </a:stretch>
        </p:blipFill>
        <p:spPr>
          <a:xfrm>
            <a:off x="4724400" y="1307850"/>
            <a:ext cx="4267200" cy="31708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8 - Threat Hunting With Notebooks</a:t>
            </a:r>
            <a:endParaRPr/>
          </a:p>
        </p:txBody>
      </p:sp>
      <p:sp>
        <p:nvSpPr>
          <p:cNvPr id="230" name="Google Shape;230;p27"/>
          <p:cNvSpPr txBox="1"/>
          <p:nvPr>
            <p:ph idx="1" type="body"/>
          </p:nvPr>
        </p:nvSpPr>
        <p:spPr>
          <a:xfrm>
            <a:off x="1297500" y="1567550"/>
            <a:ext cx="3162600" cy="2911200"/>
          </a:xfrm>
          <a:prstGeom prst="rect">
            <a:avLst/>
          </a:prstGeom>
        </p:spPr>
        <p:txBody>
          <a:bodyPr anchorCtr="0" anchor="t" bIns="91425" lIns="91425" spcFirstLastPara="1" rIns="91425" wrap="square" tIns="91425">
            <a:normAutofit fontScale="92500" lnSpcReduction="10000"/>
          </a:bodyPr>
          <a:lstStyle/>
          <a:p>
            <a:pPr indent="-304958" lvl="0" marL="457200" rtl="0" algn="l">
              <a:spcBef>
                <a:spcPts val="0"/>
              </a:spcBef>
              <a:spcAft>
                <a:spcPts val="0"/>
              </a:spcAft>
              <a:buSzPct val="100000"/>
              <a:buChar char="●"/>
            </a:pPr>
            <a:r>
              <a:rPr lang="en"/>
              <a:t>This a python jupyter notebook program that has various threat hunting tools in different notebooks.</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We used a feature called threat miner in one of the notebooks that queries the threat miner database.</a:t>
            </a:r>
            <a:endParaRPr/>
          </a:p>
          <a:p>
            <a:pPr indent="0" lvl="0" marL="457200" rtl="0" algn="l">
              <a:spcBef>
                <a:spcPts val="1200"/>
              </a:spcBef>
              <a:spcAft>
                <a:spcPts val="0"/>
              </a:spcAft>
              <a:buNone/>
            </a:pPr>
            <a:r>
              <a:t/>
            </a:r>
            <a:endParaRPr/>
          </a:p>
          <a:p>
            <a:pPr indent="-304958" lvl="0" marL="457200" rtl="0" algn="l">
              <a:spcBef>
                <a:spcPts val="1200"/>
              </a:spcBef>
              <a:spcAft>
                <a:spcPts val="0"/>
              </a:spcAft>
              <a:buSzPct val="100000"/>
              <a:buChar char="●"/>
            </a:pPr>
            <a:r>
              <a:rPr lang="en"/>
              <a:t>The jupyter notebooks allow for direct forensics on threat data from datasets and IP address lookup.</a:t>
            </a:r>
            <a:endParaRPr/>
          </a:p>
        </p:txBody>
      </p:sp>
      <p:pic>
        <p:nvPicPr>
          <p:cNvPr id="231" name="Google Shape;231;p27"/>
          <p:cNvPicPr preferRelativeResize="0"/>
          <p:nvPr/>
        </p:nvPicPr>
        <p:blipFill>
          <a:blip r:embed="rId3">
            <a:alphaModFix/>
          </a:blip>
          <a:stretch>
            <a:fillRect/>
          </a:stretch>
        </p:blipFill>
        <p:spPr>
          <a:xfrm>
            <a:off x="4612500" y="1460250"/>
            <a:ext cx="4379102" cy="246324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Summary</a:t>
            </a:r>
            <a:endParaRPr/>
          </a:p>
        </p:txBody>
      </p:sp>
      <p:sp>
        <p:nvSpPr>
          <p:cNvPr id="237" name="Google Shape;237;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conclusion, this research underscores the transformative potential of the Zero Trust Model for threat hunting and incident response. The zero trust model eliminates the idea of a network edge, which effectively extends the scope of threat hunting to ensure that no stone is left unturned in the fight against malicious activity.  By challenging traditional trust assumptions and prioritizing continuous verification, organizations can significantly enhance their cybersecurity resilience in an era of persistent and advanced cyber threats. The findings and insights provided here offer valuable guidance for organizations seeking to strengthen their cybersecurity posture and effectively respond to the evolving threat landscape.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243" name="Google Shape;243;p29"/>
          <p:cNvSpPr txBox="1"/>
          <p:nvPr>
            <p:ph idx="1" type="body"/>
          </p:nvPr>
        </p:nvSpPr>
        <p:spPr>
          <a:xfrm>
            <a:off x="1297500" y="1307850"/>
            <a:ext cx="7266000" cy="35544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u="sng">
                <a:solidFill>
                  <a:schemeClr val="hlink"/>
                </a:solidFill>
                <a:hlinkClick r:id="rId3"/>
              </a:rPr>
              <a:t>https://breakingdefense.com/2023/05/zero-trust-sure-as-heck-might-have-helped-stop-discord-leaks-pentagon-cio/</a:t>
            </a:r>
            <a:endParaRPr/>
          </a:p>
          <a:p>
            <a:pPr indent="0" lvl="0" marL="0" rtl="0" algn="l">
              <a:spcBef>
                <a:spcPts val="1200"/>
              </a:spcBef>
              <a:spcAft>
                <a:spcPts val="0"/>
              </a:spcAft>
              <a:buNone/>
            </a:pPr>
            <a:r>
              <a:rPr lang="en"/>
              <a:t>(n.d.). Lund University Publications. </a:t>
            </a:r>
            <a:r>
              <a:rPr lang="en" u="sng">
                <a:solidFill>
                  <a:schemeClr val="hlink"/>
                </a:solidFill>
                <a:hlinkClick r:id="rId4"/>
              </a:rPr>
              <a:t>https://lup.lub.lu.se/luur/download?func=downloadFile&amp;recordOId=9123176&amp;fileOId=9123197</a:t>
            </a:r>
            <a:endParaRPr/>
          </a:p>
          <a:p>
            <a:pPr indent="0" lvl="0" marL="0" rtl="0" algn="l">
              <a:spcBef>
                <a:spcPts val="1200"/>
              </a:spcBef>
              <a:spcAft>
                <a:spcPts val="0"/>
              </a:spcAft>
              <a:buNone/>
            </a:pPr>
            <a:r>
              <a:rPr lang="en"/>
              <a:t>(n.d.). ResearchGate | Find and share research. </a:t>
            </a:r>
            <a:r>
              <a:rPr lang="en" u="sng">
                <a:solidFill>
                  <a:schemeClr val="hlink"/>
                </a:solidFill>
                <a:hlinkClick r:id="rId5"/>
              </a:rPr>
              <a:t>https://www.researchgate.net/profile/A-Shaji-George/publication/354190628_XDR_The_Evolution_of_Endpoint_Security_Solutions_-Superior_Extensibility_and_Analytics_to_Satisfy_the_Organizational_Needs_of_the_Future/links/612a43f6c69a4e4879615cdc/XDR-The-Evolution-of-Endpoint-Security-Solutions-Superior-Extensibility-and-Analytics-to-Satisfy-the-Organizational-Needs-of-the-Future.pdf</a:t>
            </a:r>
            <a:endParaRPr/>
          </a:p>
          <a:p>
            <a:pPr indent="0" lvl="0" marL="0" rtl="0" algn="l">
              <a:spcBef>
                <a:spcPts val="1200"/>
              </a:spcBef>
              <a:spcAft>
                <a:spcPts val="0"/>
              </a:spcAft>
              <a:buNone/>
            </a:pPr>
            <a:r>
              <a:rPr lang="en"/>
              <a:t>Zero trust: The what, how, why, and when. (n.d.). IEEE Xplore. </a:t>
            </a:r>
            <a:r>
              <a:rPr lang="en" u="sng">
                <a:solidFill>
                  <a:schemeClr val="hlink"/>
                </a:solidFill>
                <a:hlinkClick r:id="rId6"/>
              </a:rPr>
              <a:t>https://ieeexplore.ieee.org/abstract/document/9585170?casa_token=wOnCAoOfPqQAAAAA:YpRGCUOCQvkG-vEp6vAu--EeG-LeMPAlNk32SyRhlf_VRDjnVhD2TbFShebXYOn5iVtm4RXxBZqKEA</a:t>
            </a:r>
            <a:endParaRPr/>
          </a:p>
          <a:p>
            <a:pPr indent="0" lvl="0" marL="0" rtl="0" algn="l">
              <a:spcBef>
                <a:spcPts val="1200"/>
              </a:spcBef>
              <a:spcAft>
                <a:spcPts val="0"/>
              </a:spcAft>
              <a:buNone/>
            </a:pPr>
            <a:r>
              <a:rPr lang="en" u="sng">
                <a:solidFill>
                  <a:schemeClr val="hlink"/>
                </a:solidFill>
                <a:hlinkClick r:id="rId7"/>
              </a:rPr>
              <a:t>https://www.sciencedirect.com/science/article/pii/S0167404821002601</a:t>
            </a:r>
            <a:endParaRPr/>
          </a:p>
          <a:p>
            <a:pPr indent="0" lvl="0" marL="0" rtl="0" algn="l">
              <a:spcBef>
                <a:spcPts val="1200"/>
              </a:spcBef>
              <a:spcAft>
                <a:spcPts val="0"/>
              </a:spcAft>
              <a:buNone/>
            </a:pPr>
            <a:r>
              <a:rPr lang="en" sz="1100" u="sng">
                <a:solidFill>
                  <a:srgbClr val="1155CC"/>
                </a:solidFill>
                <a:latin typeface="Arial"/>
                <a:ea typeface="Arial"/>
                <a:cs typeface="Arial"/>
                <a:sym typeface="Arial"/>
                <a:hlinkClick r:id="rId8">
                  <a:extLst>
                    <a:ext uri="{A12FA001-AC4F-418D-AE19-62706E023703}">
                      <ahyp:hlinkClr val="tx"/>
                    </a:ext>
                  </a:extLst>
                </a:hlinkClick>
              </a:rPr>
              <a:t>https://www.extrahop.com/products/enterprise/#:~:text=ExtraHop%20Reveal(x)%20Enterprise%20is,and%20intelligent%20response%20at%20scale</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u="sng">
                <a:solidFill>
                  <a:schemeClr val="hlink"/>
                </a:solidFill>
                <a:latin typeface="Arial"/>
                <a:ea typeface="Arial"/>
                <a:cs typeface="Arial"/>
                <a:sym typeface="Arial"/>
                <a:hlinkClick r:id="rId9"/>
              </a:rPr>
              <a:t>http://securitypreview.zscaler.com/</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u="sng">
                <a:solidFill>
                  <a:schemeClr val="hlink"/>
                </a:solidFill>
                <a:latin typeface="Arial"/>
                <a:ea typeface="Arial"/>
                <a:cs typeface="Arial"/>
                <a:sym typeface="Arial"/>
                <a:hlinkClick r:id="rId10"/>
              </a:rPr>
              <a:t>https://www.greynoise.io/greynoise-product#:~:text=GreyNoise%20identifies%20internet%20scanners%20and,and%20get%20back%20to%20business</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u="sng">
                <a:solidFill>
                  <a:schemeClr val="hlink"/>
                </a:solidFill>
                <a:latin typeface="Arial"/>
                <a:ea typeface="Arial"/>
                <a:cs typeface="Arial"/>
                <a:sym typeface="Arial"/>
                <a:hlinkClick r:id="rId11"/>
              </a:rPr>
              <a:t>https://github.com/ashwin-patil/threat-hunting-with-notebooks</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Contents</a:t>
            </a:r>
            <a:endParaRPr/>
          </a:p>
        </p:txBody>
      </p:sp>
      <p:sp>
        <p:nvSpPr>
          <p:cNvPr id="141" name="Google Shape;141;p14"/>
          <p:cNvSpPr txBox="1"/>
          <p:nvPr>
            <p:ph idx="1" type="body"/>
          </p:nvPr>
        </p:nvSpPr>
        <p:spPr>
          <a:xfrm>
            <a:off x="1297500" y="1567550"/>
            <a:ext cx="3403200" cy="32949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AutoNum type="arabicPeriod"/>
            </a:pPr>
            <a:r>
              <a:rPr lang="en"/>
              <a:t>Cover Page                                                                   </a:t>
            </a:r>
            <a:endParaRPr/>
          </a:p>
          <a:p>
            <a:pPr indent="-311150" lvl="0" marL="457200" rtl="0" algn="l">
              <a:spcBef>
                <a:spcPts val="0"/>
              </a:spcBef>
              <a:spcAft>
                <a:spcPts val="0"/>
              </a:spcAft>
              <a:buSzPts val="1300"/>
              <a:buAutoNum type="arabicPeriod"/>
            </a:pPr>
            <a:r>
              <a:rPr lang="en"/>
              <a:t>Table of Contents                                                     </a:t>
            </a:r>
            <a:endParaRPr/>
          </a:p>
          <a:p>
            <a:pPr indent="-311150" lvl="0" marL="457200" rtl="0" algn="l">
              <a:spcBef>
                <a:spcPts val="0"/>
              </a:spcBef>
              <a:spcAft>
                <a:spcPts val="0"/>
              </a:spcAft>
              <a:buSzPts val="1300"/>
              <a:buAutoNum type="arabicPeriod"/>
            </a:pPr>
            <a:r>
              <a:rPr lang="en"/>
              <a:t>Introduction                                                                </a:t>
            </a:r>
            <a:endParaRPr/>
          </a:p>
          <a:p>
            <a:pPr indent="-311150" lvl="0" marL="457200" rtl="0" algn="l">
              <a:spcBef>
                <a:spcPts val="0"/>
              </a:spcBef>
              <a:spcAft>
                <a:spcPts val="0"/>
              </a:spcAft>
              <a:buSzPts val="1300"/>
              <a:buAutoNum type="arabicPeriod"/>
            </a:pPr>
            <a:r>
              <a:rPr lang="en"/>
              <a:t>Problem Statement                                                </a:t>
            </a:r>
            <a:endParaRPr/>
          </a:p>
          <a:p>
            <a:pPr indent="-311150" lvl="0" marL="457200" rtl="0" algn="l">
              <a:spcBef>
                <a:spcPts val="0"/>
              </a:spcBef>
              <a:spcAft>
                <a:spcPts val="0"/>
              </a:spcAft>
              <a:buSzPts val="1300"/>
              <a:buAutoNum type="arabicPeriod"/>
            </a:pPr>
            <a:r>
              <a:rPr lang="en"/>
              <a:t>Broader Impacts                                                      </a:t>
            </a:r>
            <a:endParaRPr/>
          </a:p>
          <a:p>
            <a:pPr indent="-311150" lvl="0" marL="457200" rtl="0" algn="l">
              <a:spcBef>
                <a:spcPts val="0"/>
              </a:spcBef>
              <a:spcAft>
                <a:spcPts val="0"/>
              </a:spcAft>
              <a:buSzPts val="1300"/>
              <a:buAutoNum type="arabicPeriod"/>
            </a:pPr>
            <a:r>
              <a:rPr lang="en"/>
              <a:t>Purpose of Research </a:t>
            </a:r>
            <a:endParaRPr/>
          </a:p>
          <a:p>
            <a:pPr indent="-311150" lvl="0" marL="457200" rtl="0" algn="l">
              <a:spcBef>
                <a:spcPts val="0"/>
              </a:spcBef>
              <a:spcAft>
                <a:spcPts val="0"/>
              </a:spcAft>
              <a:buSzPts val="1300"/>
              <a:buAutoNum type="arabicPeriod"/>
            </a:pPr>
            <a:r>
              <a:rPr lang="en"/>
              <a:t>Case Study                                                                 </a:t>
            </a:r>
            <a:endParaRPr/>
          </a:p>
          <a:p>
            <a:pPr indent="-311150" lvl="0" marL="457200" rtl="0" algn="l">
              <a:spcBef>
                <a:spcPts val="0"/>
              </a:spcBef>
              <a:spcAft>
                <a:spcPts val="0"/>
              </a:spcAft>
              <a:buSzPts val="1300"/>
              <a:buAutoNum type="arabicPeriod"/>
            </a:pPr>
            <a:r>
              <a:rPr lang="en"/>
              <a:t>Method 1-The Effect of Zero Trust Model on Organizations</a:t>
            </a:r>
            <a:endParaRPr/>
          </a:p>
          <a:p>
            <a:pPr indent="-311150" lvl="0" marL="457200" rtl="0" algn="l">
              <a:spcBef>
                <a:spcPts val="0"/>
              </a:spcBef>
              <a:spcAft>
                <a:spcPts val="0"/>
              </a:spcAft>
              <a:buSzPts val="1300"/>
              <a:buAutoNum type="arabicPeriod"/>
            </a:pPr>
            <a:r>
              <a:rPr lang="en"/>
              <a:t>Method 2-XDR: The Evolution of Endpoint Security Solutions</a:t>
            </a:r>
            <a:endParaRPr/>
          </a:p>
          <a:p>
            <a:pPr indent="-311150" lvl="0" marL="457200" rtl="0" algn="l">
              <a:spcBef>
                <a:spcPts val="0"/>
              </a:spcBef>
              <a:spcAft>
                <a:spcPts val="0"/>
              </a:spcAft>
              <a:buSzPts val="1300"/>
              <a:buAutoNum type="arabicPeriod"/>
            </a:pPr>
            <a:r>
              <a:rPr lang="en"/>
              <a:t>Method 3- Never trust, always verify: A multivocal literature review on current knowledge and research gaps of zero-trust</a:t>
            </a:r>
            <a:endParaRPr/>
          </a:p>
        </p:txBody>
      </p:sp>
      <p:sp>
        <p:nvSpPr>
          <p:cNvPr id="142" name="Google Shape;142;p14"/>
          <p:cNvSpPr txBox="1"/>
          <p:nvPr>
            <p:ph idx="2" type="body"/>
          </p:nvPr>
        </p:nvSpPr>
        <p:spPr>
          <a:xfrm>
            <a:off x="4933225" y="1567550"/>
            <a:ext cx="4041600" cy="329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11.   Method 4-</a:t>
            </a:r>
            <a:r>
              <a:rPr lang="en"/>
              <a:t>Zero Trust: The What, How, Why, and When</a:t>
            </a:r>
            <a:endParaRPr/>
          </a:p>
          <a:p>
            <a:pPr indent="0" lvl="0" marL="0" rtl="0" algn="l">
              <a:spcBef>
                <a:spcPts val="1200"/>
              </a:spcBef>
              <a:spcAft>
                <a:spcPts val="0"/>
              </a:spcAft>
              <a:buNone/>
            </a:pPr>
            <a:r>
              <a:rPr lang="en"/>
              <a:t>12.   </a:t>
            </a:r>
            <a:r>
              <a:rPr lang="en"/>
              <a:t>Method 5-ExtraHop Reveal(x)</a:t>
            </a:r>
            <a:endParaRPr/>
          </a:p>
          <a:p>
            <a:pPr indent="0" lvl="0" marL="0" rtl="0" algn="l">
              <a:spcBef>
                <a:spcPts val="1200"/>
              </a:spcBef>
              <a:spcAft>
                <a:spcPts val="0"/>
              </a:spcAft>
              <a:buNone/>
            </a:pPr>
            <a:r>
              <a:rPr lang="en"/>
              <a:t>13.   </a:t>
            </a:r>
            <a:r>
              <a:rPr lang="en"/>
              <a:t>Method 6-Zscaler Internet Threat Exposure Analysis</a:t>
            </a:r>
            <a:endParaRPr/>
          </a:p>
          <a:p>
            <a:pPr indent="0" lvl="0" marL="0" rtl="0" algn="l">
              <a:spcBef>
                <a:spcPts val="1200"/>
              </a:spcBef>
              <a:spcAft>
                <a:spcPts val="0"/>
              </a:spcAft>
              <a:buNone/>
            </a:pPr>
            <a:r>
              <a:rPr lang="en"/>
              <a:t>14.   </a:t>
            </a:r>
            <a:r>
              <a:rPr lang="en"/>
              <a:t>Method 7-GreyNoise</a:t>
            </a:r>
            <a:endParaRPr/>
          </a:p>
          <a:p>
            <a:pPr indent="0" lvl="0" marL="0" rtl="0" algn="l">
              <a:spcBef>
                <a:spcPts val="1200"/>
              </a:spcBef>
              <a:spcAft>
                <a:spcPts val="0"/>
              </a:spcAft>
              <a:buNone/>
            </a:pPr>
            <a:r>
              <a:rPr lang="en"/>
              <a:t>15.   Method 8-</a:t>
            </a:r>
            <a:r>
              <a:rPr lang="en"/>
              <a:t>Threat Hunting With Notebooks</a:t>
            </a:r>
            <a:endParaRPr/>
          </a:p>
          <a:p>
            <a:pPr indent="0" lvl="0" marL="0" rtl="0" algn="l">
              <a:spcBef>
                <a:spcPts val="1200"/>
              </a:spcBef>
              <a:spcAft>
                <a:spcPts val="0"/>
              </a:spcAft>
              <a:buNone/>
            </a:pPr>
            <a:r>
              <a:rPr lang="en"/>
              <a:t>16.   Summary</a:t>
            </a:r>
            <a:endParaRPr/>
          </a:p>
          <a:p>
            <a:pPr indent="0" lvl="0" marL="0" rtl="0" algn="l">
              <a:spcBef>
                <a:spcPts val="1200"/>
              </a:spcBef>
              <a:spcAft>
                <a:spcPts val="1200"/>
              </a:spcAft>
              <a:buNone/>
            </a:pPr>
            <a:r>
              <a:rPr lang="en"/>
              <a:t>17.   References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48" name="Google Shape;148;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Cybersecurity has become crucial in protecting vital data and systems from ever-evolving attacks in a world that is becoming more connected and digital. </a:t>
            </a:r>
            <a:endParaRPr sz="1500"/>
          </a:p>
          <a:p>
            <a:pPr indent="-323850" lvl="0" marL="457200" rtl="0" algn="l">
              <a:spcBef>
                <a:spcPts val="0"/>
              </a:spcBef>
              <a:spcAft>
                <a:spcPts val="0"/>
              </a:spcAft>
              <a:buSzPts val="1500"/>
              <a:buChar char="●"/>
            </a:pPr>
            <a:r>
              <a:rPr lang="en" sz="1500"/>
              <a:t>In the face of sophisticated cyber attacks, traditional security models, which mainly depended on perimeter defenses and trust-based network designs, have failed. </a:t>
            </a:r>
            <a:endParaRPr sz="1500"/>
          </a:p>
          <a:p>
            <a:pPr indent="-323850" lvl="0" marL="457200" rtl="0" algn="l">
              <a:spcBef>
                <a:spcPts val="0"/>
              </a:spcBef>
              <a:spcAft>
                <a:spcPts val="0"/>
              </a:spcAft>
              <a:buSzPts val="1500"/>
              <a:buChar char="●"/>
            </a:pPr>
            <a:r>
              <a:rPr lang="en" sz="1500"/>
              <a:t>As a result, the zero-trust model serves as an example of how the cybersecurity environment has changed in favor of a more proactive and thorough approach. </a:t>
            </a:r>
            <a:endParaRPr sz="1500"/>
          </a:p>
          <a:p>
            <a:pPr indent="-323850" lvl="0" marL="457200" rtl="0" algn="l">
              <a:spcBef>
                <a:spcPts val="0"/>
              </a:spcBef>
              <a:spcAft>
                <a:spcPts val="0"/>
              </a:spcAft>
              <a:buSzPts val="1500"/>
              <a:buChar char="●"/>
            </a:pPr>
            <a:r>
              <a:rPr lang="en" sz="1500"/>
              <a:t>Threat hunting will be improved by the zero-trust framework that removes the concept of a network edge defense.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a:p>
        </p:txBody>
      </p:sp>
      <p:sp>
        <p:nvSpPr>
          <p:cNvPr id="154" name="Google Shape;154;p16"/>
          <p:cNvSpPr txBox="1"/>
          <p:nvPr>
            <p:ph idx="1" type="body"/>
          </p:nvPr>
        </p:nvSpPr>
        <p:spPr>
          <a:xfrm>
            <a:off x="1129050" y="1567550"/>
            <a:ext cx="3688500" cy="29112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Although the Zero Trust Model has gained popularity a thorough analysis of its implementation and performance in the crucial areas are needed to prove that it is a valuable threat hunting and defense framework.</a:t>
            </a:r>
            <a:endParaRPr/>
          </a:p>
          <a:p>
            <a:pPr indent="-311150" lvl="0" marL="457200" rtl="0" algn="l">
              <a:spcBef>
                <a:spcPts val="0"/>
              </a:spcBef>
              <a:spcAft>
                <a:spcPts val="0"/>
              </a:spcAft>
              <a:buSzPts val="1300"/>
              <a:buChar char="●"/>
            </a:pPr>
            <a:r>
              <a:rPr lang="en"/>
              <a:t>Threat hunting and response are the final lines of defense making efficient execution crucial to the security posture.</a:t>
            </a:r>
            <a:endParaRPr/>
          </a:p>
          <a:p>
            <a:pPr indent="-311150" lvl="0" marL="457200" rtl="0" algn="l">
              <a:spcBef>
                <a:spcPts val="0"/>
              </a:spcBef>
              <a:spcAft>
                <a:spcPts val="0"/>
              </a:spcAft>
              <a:buSzPts val="1300"/>
              <a:buChar char="●"/>
            </a:pPr>
            <a:r>
              <a:rPr lang="en"/>
              <a:t>ChatGpt mentions challenges with resource allocation and operational implications as potential setbacks to zero-trust being integrated  in organizations.</a:t>
            </a:r>
            <a:endParaRPr/>
          </a:p>
        </p:txBody>
      </p:sp>
      <p:pic>
        <p:nvPicPr>
          <p:cNvPr id="155" name="Google Shape;155;p16"/>
          <p:cNvPicPr preferRelativeResize="0"/>
          <p:nvPr/>
        </p:nvPicPr>
        <p:blipFill>
          <a:blip r:embed="rId3">
            <a:alphaModFix/>
          </a:blip>
          <a:stretch>
            <a:fillRect/>
          </a:stretch>
        </p:blipFill>
        <p:spPr>
          <a:xfrm>
            <a:off x="4969800" y="1682875"/>
            <a:ext cx="4021801" cy="268054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Broader Impacts</a:t>
            </a:r>
            <a:endParaRPr/>
          </a:p>
        </p:txBody>
      </p:sp>
      <p:sp>
        <p:nvSpPr>
          <p:cNvPr id="161" name="Google Shape;161;p17"/>
          <p:cNvSpPr txBox="1"/>
          <p:nvPr>
            <p:ph idx="1" type="body"/>
          </p:nvPr>
        </p:nvSpPr>
        <p:spPr>
          <a:xfrm>
            <a:off x="1297500" y="1567550"/>
            <a:ext cx="35115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Enhanced Cybersecurity Resilience: bolsters the cybersecurity resilience of organizations across industries.</a:t>
            </a:r>
            <a:endParaRPr/>
          </a:p>
          <a:p>
            <a:pPr indent="-311150" lvl="0" marL="457200" rtl="0" algn="l">
              <a:spcBef>
                <a:spcPts val="0"/>
              </a:spcBef>
              <a:spcAft>
                <a:spcPts val="0"/>
              </a:spcAft>
              <a:buSzPts val="1300"/>
              <a:buChar char="●"/>
            </a:pPr>
            <a:r>
              <a:rPr lang="en"/>
              <a:t>Improved Incident Response: The research can contribute to more efficient and effective incident response protocols.</a:t>
            </a:r>
            <a:endParaRPr/>
          </a:p>
          <a:p>
            <a:pPr indent="-311150" lvl="0" marL="457200" rtl="0" algn="l">
              <a:spcBef>
                <a:spcPts val="0"/>
              </a:spcBef>
              <a:spcAft>
                <a:spcPts val="0"/>
              </a:spcAft>
              <a:buSzPts val="1300"/>
              <a:buChar char="●"/>
            </a:pPr>
            <a:r>
              <a:rPr lang="en"/>
              <a:t>Reduced Cyber Risk:Organizations become better equipped to detect and respond to threats in real-time.</a:t>
            </a:r>
            <a:endParaRPr/>
          </a:p>
        </p:txBody>
      </p:sp>
      <p:pic>
        <p:nvPicPr>
          <p:cNvPr id="162" name="Google Shape;162;p17"/>
          <p:cNvPicPr preferRelativeResize="0"/>
          <p:nvPr/>
        </p:nvPicPr>
        <p:blipFill>
          <a:blip r:embed="rId3">
            <a:alphaModFix/>
          </a:blip>
          <a:stretch>
            <a:fillRect/>
          </a:stretch>
        </p:blipFill>
        <p:spPr>
          <a:xfrm>
            <a:off x="5324700" y="1567550"/>
            <a:ext cx="3575375" cy="233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 of Research</a:t>
            </a:r>
            <a:endParaRPr/>
          </a:p>
        </p:txBody>
      </p:sp>
      <p:sp>
        <p:nvSpPr>
          <p:cNvPr id="168" name="Google Shape;168;p18"/>
          <p:cNvSpPr txBox="1"/>
          <p:nvPr>
            <p:ph idx="1" type="body"/>
          </p:nvPr>
        </p:nvSpPr>
        <p:spPr>
          <a:xfrm>
            <a:off x="1297500" y="1567550"/>
            <a:ext cx="3525300" cy="2911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Assessment of Security Model Shift: To assess the extent of the Zero Trust Model.</a:t>
            </a:r>
            <a:endParaRPr/>
          </a:p>
          <a:p>
            <a:pPr indent="-311150" lvl="0" marL="457200" rtl="0" algn="l">
              <a:spcBef>
                <a:spcPts val="0"/>
              </a:spcBef>
              <a:spcAft>
                <a:spcPts val="0"/>
              </a:spcAft>
              <a:buSzPts val="1300"/>
              <a:buChar char="●"/>
            </a:pPr>
            <a:r>
              <a:rPr lang="en"/>
              <a:t>Evaluation of Threat Detection: Evaluates the impact on an organization's ability to detect a wide range of cyber threats.</a:t>
            </a:r>
            <a:endParaRPr/>
          </a:p>
          <a:p>
            <a:pPr indent="-311150" lvl="0" marL="457200" rtl="0" algn="l">
              <a:spcBef>
                <a:spcPts val="0"/>
              </a:spcBef>
              <a:spcAft>
                <a:spcPts val="0"/>
              </a:spcAft>
              <a:buSzPts val="1300"/>
              <a:buChar char="●"/>
            </a:pPr>
            <a:r>
              <a:rPr lang="en"/>
              <a:t>Informing Cybersecurity Strategy: The primary purpose is to provide organizations with evidence-based insights and recommendations for optimizing their cybersecurity strategies.</a:t>
            </a:r>
            <a:endParaRPr/>
          </a:p>
        </p:txBody>
      </p:sp>
      <p:pic>
        <p:nvPicPr>
          <p:cNvPr id="169" name="Google Shape;169;p18"/>
          <p:cNvPicPr preferRelativeResize="0"/>
          <p:nvPr/>
        </p:nvPicPr>
        <p:blipFill>
          <a:blip r:embed="rId3">
            <a:alphaModFix/>
          </a:blip>
          <a:stretch>
            <a:fillRect/>
          </a:stretch>
        </p:blipFill>
        <p:spPr>
          <a:xfrm>
            <a:off x="5010050" y="2022188"/>
            <a:ext cx="4016400" cy="20019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Case Study</a:t>
            </a:r>
            <a:endParaRPr/>
          </a:p>
        </p:txBody>
      </p:sp>
      <p:sp>
        <p:nvSpPr>
          <p:cNvPr id="175" name="Google Shape;175;p19"/>
          <p:cNvSpPr txBox="1"/>
          <p:nvPr>
            <p:ph idx="1" type="body"/>
          </p:nvPr>
        </p:nvSpPr>
        <p:spPr>
          <a:xfrm>
            <a:off x="1297500" y="1307850"/>
            <a:ext cx="3274500" cy="36459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Article: “</a:t>
            </a:r>
            <a:r>
              <a:rPr lang="en"/>
              <a:t>Zero trust ‘sure as heck’ might have helped stop Discord leaks: Pentagon CIO”</a:t>
            </a:r>
            <a:endParaRPr/>
          </a:p>
          <a:p>
            <a:pPr indent="-304958" lvl="0" marL="457200" rtl="0" algn="l">
              <a:spcBef>
                <a:spcPts val="1200"/>
              </a:spcBef>
              <a:spcAft>
                <a:spcPts val="0"/>
              </a:spcAft>
              <a:buSzPct val="100000"/>
              <a:buChar char="●"/>
            </a:pPr>
            <a:r>
              <a:rPr lang="en"/>
              <a:t>CIO says that their zero trust model being implemented would’ve helped to stop the leak of over 50 documents.</a:t>
            </a:r>
            <a:endParaRPr/>
          </a:p>
          <a:p>
            <a:pPr indent="-304958" lvl="0" marL="457200" rtl="0" algn="l">
              <a:spcBef>
                <a:spcPts val="0"/>
              </a:spcBef>
              <a:spcAft>
                <a:spcPts val="0"/>
              </a:spcAft>
              <a:buSzPct val="100000"/>
              <a:buChar char="●"/>
            </a:pPr>
            <a:r>
              <a:rPr lang="en"/>
              <a:t>The documents were leaked by a member of the Air National Guard and surfaced on discord.</a:t>
            </a:r>
            <a:endParaRPr/>
          </a:p>
          <a:p>
            <a:pPr indent="-304958" lvl="0" marL="457200" rtl="0" algn="l">
              <a:spcBef>
                <a:spcPts val="0"/>
              </a:spcBef>
              <a:spcAft>
                <a:spcPts val="0"/>
              </a:spcAft>
              <a:buSzPct val="100000"/>
              <a:buChar char="●"/>
            </a:pPr>
            <a:r>
              <a:rPr lang="en"/>
              <a:t>Most difficult threat is the threat from within an organization that has security clearance.</a:t>
            </a:r>
            <a:endParaRPr/>
          </a:p>
          <a:p>
            <a:pPr indent="-304958" lvl="0" marL="457200" rtl="0" algn="l">
              <a:spcBef>
                <a:spcPts val="0"/>
              </a:spcBef>
              <a:spcAft>
                <a:spcPts val="0"/>
              </a:spcAft>
              <a:buSzPct val="100000"/>
              <a:buChar char="●"/>
            </a:pPr>
            <a:r>
              <a:rPr lang="en"/>
              <a:t>The DoD pursued specific areas of its zero trust strategy and implementation roadmap, including robust user activity monitoring at the top secret and secret levels.</a:t>
            </a:r>
            <a:endParaRPr/>
          </a:p>
        </p:txBody>
      </p:sp>
      <p:pic>
        <p:nvPicPr>
          <p:cNvPr id="176" name="Google Shape;176;p19"/>
          <p:cNvPicPr preferRelativeResize="0"/>
          <p:nvPr/>
        </p:nvPicPr>
        <p:blipFill>
          <a:blip r:embed="rId3">
            <a:alphaModFix/>
          </a:blip>
          <a:stretch>
            <a:fillRect/>
          </a:stretch>
        </p:blipFill>
        <p:spPr>
          <a:xfrm>
            <a:off x="4850125" y="1688575"/>
            <a:ext cx="4035323" cy="238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 1-The Effect of Zero Trust Model on Organizations</a:t>
            </a:r>
            <a:endParaRPr/>
          </a:p>
        </p:txBody>
      </p:sp>
      <p:sp>
        <p:nvSpPr>
          <p:cNvPr id="182" name="Google Shape;182;p20"/>
          <p:cNvSpPr txBox="1"/>
          <p:nvPr>
            <p:ph idx="1" type="body"/>
          </p:nvPr>
        </p:nvSpPr>
        <p:spPr>
          <a:xfrm>
            <a:off x="1297500" y="1567550"/>
            <a:ext cx="6911400" cy="3203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Organizations exhibit varying levels of adoption of the Zero Trust model: some fully embrace it, while others are in the process of transitioning or adopting a hybrid approach.</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Transitioning to Zero Trust has drawbacks, including prolonged decision-making processes perceived as time-consuming by employees.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Interviews have shown that transitioning from traditional security structures to the Zero Trust model is complex.</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 2-</a:t>
            </a:r>
            <a:r>
              <a:rPr lang="en" sz="2650"/>
              <a:t>X</a:t>
            </a:r>
            <a:r>
              <a:rPr lang="en"/>
              <a:t>DR: The Evolution of Endpoint Security Solutions</a:t>
            </a:r>
            <a:endParaRPr/>
          </a:p>
        </p:txBody>
      </p:sp>
      <p:sp>
        <p:nvSpPr>
          <p:cNvPr id="188" name="Google Shape;188;p21"/>
          <p:cNvSpPr txBox="1"/>
          <p:nvPr>
            <p:ph idx="1" type="body"/>
          </p:nvPr>
        </p:nvSpPr>
        <p:spPr>
          <a:xfrm>
            <a:off x="1297500" y="1567550"/>
            <a:ext cx="3505500" cy="32376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a:t>XDR (Extended Detection and Response) revolutionizes cybersecurity by replacing isolated security measures with a unified approach.</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Traditional ransomware attacks target networks, email inboxes, and endpoints, making it disadvantageous to address security separately for each component.</a:t>
            </a:r>
            <a:endParaRPr/>
          </a:p>
          <a:p>
            <a:pPr indent="0" lvl="0" marL="0" rtl="0" algn="l">
              <a:spcBef>
                <a:spcPts val="1200"/>
              </a:spcBef>
              <a:spcAft>
                <a:spcPts val="0"/>
              </a:spcAft>
              <a:buNone/>
            </a:pPr>
            <a:r>
              <a:t/>
            </a:r>
            <a:endParaRPr/>
          </a:p>
          <a:p>
            <a:pPr indent="-304958" lvl="0" marL="457200" rtl="0" algn="l">
              <a:spcBef>
                <a:spcPts val="1200"/>
              </a:spcBef>
              <a:spcAft>
                <a:spcPts val="0"/>
              </a:spcAft>
              <a:buSzPct val="100000"/>
              <a:buChar char="●"/>
            </a:pPr>
            <a:r>
              <a:rPr lang="en"/>
              <a:t>An XDR solution proactively and swiftly identifies complex threats, resulting in a substantial return on investment for the entire organization.</a:t>
            </a:r>
            <a:endParaRPr/>
          </a:p>
        </p:txBody>
      </p:sp>
      <p:pic>
        <p:nvPicPr>
          <p:cNvPr id="189" name="Google Shape;189;p21"/>
          <p:cNvPicPr preferRelativeResize="0"/>
          <p:nvPr/>
        </p:nvPicPr>
        <p:blipFill>
          <a:blip r:embed="rId3">
            <a:alphaModFix/>
          </a:blip>
          <a:stretch>
            <a:fillRect/>
          </a:stretch>
        </p:blipFill>
        <p:spPr>
          <a:xfrm>
            <a:off x="4803000" y="1613275"/>
            <a:ext cx="4206476" cy="2819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